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3" r:id="rId6"/>
    <p:sldId id="264" r:id="rId7"/>
    <p:sldId id="260" r:id="rId8"/>
    <p:sldId id="258" r:id="rId9"/>
    <p:sldId id="25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B0528-F93C-491A-8D40-85DA0FFD2840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6AD38-7E81-4ED4-B7E3-059DB52F0E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066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6AD38-7E81-4ED4-B7E3-059DB52F0E2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665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6AD38-7E81-4ED4-B7E3-059DB52F0E2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056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6AD38-7E81-4ED4-B7E3-059DB52F0E2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32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6AD38-7E81-4ED4-B7E3-059DB52F0E2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865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6AD38-7E81-4ED4-B7E3-059DB52F0E2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108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6AD38-7E81-4ED4-B7E3-059DB52F0E2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566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6AD38-7E81-4ED4-B7E3-059DB52F0E2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740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6AD38-7E81-4ED4-B7E3-059DB52F0E2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783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57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459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34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90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31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89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810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40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664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83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769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20A14-3B51-46A9-8DF8-853CDDC09E65}" type="datetimeFigureOut">
              <a:rPr lang="nl-NL" smtClean="0"/>
              <a:t>22-6-2016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BCE5B-696E-4F24-AD2B-31028D4DFF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044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5157192"/>
            <a:ext cx="6840760" cy="648072"/>
          </a:xfrm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Schulprüfung Schreibfertigkeit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628800"/>
            <a:ext cx="3405661" cy="338437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06" y="323795"/>
            <a:ext cx="2435494" cy="23219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461" y="543123"/>
            <a:ext cx="2824982" cy="1883321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0" y="5788563"/>
            <a:ext cx="9144000" cy="360040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0" y="6148603"/>
            <a:ext cx="9144000" cy="360040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0" y="6508643"/>
            <a:ext cx="9144000" cy="36004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76" y="3315553"/>
            <a:ext cx="1980953" cy="114285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924944"/>
            <a:ext cx="1296144" cy="193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5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96503"/>
            <a:ext cx="7992888" cy="576064"/>
          </a:xfrm>
        </p:spPr>
        <p:txBody>
          <a:bodyPr>
            <a:noAutofit/>
          </a:bodyPr>
          <a:lstStyle/>
          <a:p>
            <a:pPr algn="l"/>
            <a:r>
              <a:rPr lang="nl-NL" sz="3000" dirty="0" err="1" smtClean="0"/>
              <a:t>Briefschreiben</a:t>
            </a:r>
            <a:r>
              <a:rPr lang="nl-NL" sz="3000" dirty="0" smtClean="0"/>
              <a:t>, wie </a:t>
            </a:r>
            <a:r>
              <a:rPr lang="nl-NL" sz="3000" dirty="0" err="1" smtClean="0"/>
              <a:t>tue</a:t>
            </a:r>
            <a:r>
              <a:rPr lang="nl-NL" sz="3000" dirty="0" smtClean="0"/>
              <a:t> </a:t>
            </a:r>
            <a:r>
              <a:rPr lang="nl-NL" sz="3000" dirty="0" err="1" smtClean="0"/>
              <a:t>ich</a:t>
            </a:r>
            <a:r>
              <a:rPr lang="nl-NL" sz="3000" dirty="0" smtClean="0"/>
              <a:t> das?                      (I)</a:t>
            </a:r>
            <a:endParaRPr lang="nl-NL" sz="3000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381328"/>
            <a:ext cx="2395305" cy="376007"/>
          </a:xfr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678" y="6226617"/>
            <a:ext cx="6469476" cy="217434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-12678" y="6444051"/>
            <a:ext cx="6456798" cy="225310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0" y="6669361"/>
            <a:ext cx="6444120" cy="19932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524736" y="1019568"/>
            <a:ext cx="770303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2400" b="1" dirty="0" smtClean="0"/>
              <a:t>Was </a:t>
            </a:r>
            <a:r>
              <a:rPr lang="nl-NL" sz="2400" b="1" dirty="0" err="1" smtClean="0"/>
              <a:t>braucht</a:t>
            </a:r>
            <a:r>
              <a:rPr lang="nl-NL" sz="2400" b="1" smtClean="0"/>
              <a:t> </a:t>
            </a:r>
            <a:r>
              <a:rPr lang="nl-NL" sz="2400" b="1" smtClean="0"/>
              <a:t>man für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einen</a:t>
            </a:r>
            <a:r>
              <a:rPr lang="nl-NL" sz="2400" b="1" dirty="0" smtClean="0"/>
              <a:t> Brief?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l-NL" sz="2400" dirty="0" smtClean="0">
                <a:solidFill>
                  <a:srgbClr val="FF0000"/>
                </a:solidFill>
              </a:rPr>
              <a:t> </a:t>
            </a:r>
            <a:r>
              <a:rPr lang="nl-NL" sz="2400" dirty="0" err="1" smtClean="0">
                <a:solidFill>
                  <a:srgbClr val="FF0000"/>
                </a:solidFill>
              </a:rPr>
              <a:t>Wortschatz</a:t>
            </a:r>
            <a:endParaRPr lang="nl-NL" sz="2400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l-NL" sz="2400" dirty="0" smtClean="0">
                <a:solidFill>
                  <a:srgbClr val="FF0000"/>
                </a:solidFill>
              </a:rPr>
              <a:t> </a:t>
            </a:r>
            <a:r>
              <a:rPr lang="nl-NL" sz="2400" dirty="0" err="1" smtClean="0">
                <a:solidFill>
                  <a:srgbClr val="FF0000"/>
                </a:solidFill>
              </a:rPr>
              <a:t>Grammatik</a:t>
            </a:r>
            <a:endParaRPr lang="nl-NL" sz="2400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nl-NL" sz="2400" dirty="0" smtClean="0">
                <a:solidFill>
                  <a:srgbClr val="FF0000"/>
                </a:solidFill>
              </a:rPr>
              <a:t> </a:t>
            </a:r>
            <a:r>
              <a:rPr lang="nl-NL" sz="2400" dirty="0" err="1" smtClean="0">
                <a:solidFill>
                  <a:srgbClr val="FF0000"/>
                </a:solidFill>
              </a:rPr>
              <a:t>Layout</a:t>
            </a:r>
            <a:endParaRPr lang="nl-NL" sz="2400" dirty="0" smtClean="0">
              <a:solidFill>
                <a:srgbClr val="FF0000"/>
              </a:solidFill>
            </a:endParaRPr>
          </a:p>
          <a:p>
            <a:endParaRPr lang="nl-NL" sz="2000" dirty="0" smtClean="0">
              <a:solidFill>
                <a:srgbClr val="FF00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989" y="40513"/>
            <a:ext cx="648072" cy="644022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1729698"/>
            <a:ext cx="3427493" cy="342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4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96503"/>
            <a:ext cx="7992888" cy="576064"/>
          </a:xfrm>
        </p:spPr>
        <p:txBody>
          <a:bodyPr>
            <a:noAutofit/>
          </a:bodyPr>
          <a:lstStyle/>
          <a:p>
            <a:pPr algn="l"/>
            <a:r>
              <a:rPr lang="nl-NL" sz="3000" dirty="0" err="1" smtClean="0"/>
              <a:t>Briefschreiben</a:t>
            </a:r>
            <a:r>
              <a:rPr lang="nl-NL" sz="3000" dirty="0" smtClean="0"/>
              <a:t>, wie </a:t>
            </a:r>
            <a:r>
              <a:rPr lang="nl-NL" sz="3000" dirty="0" err="1" smtClean="0"/>
              <a:t>tue</a:t>
            </a:r>
            <a:r>
              <a:rPr lang="nl-NL" sz="3000" dirty="0" smtClean="0"/>
              <a:t> </a:t>
            </a:r>
            <a:r>
              <a:rPr lang="nl-NL" sz="3000" dirty="0" err="1" smtClean="0"/>
              <a:t>ich</a:t>
            </a:r>
            <a:r>
              <a:rPr lang="nl-NL" sz="3000" dirty="0" smtClean="0"/>
              <a:t> das?                         (II)</a:t>
            </a:r>
            <a:endParaRPr lang="nl-NL" sz="3000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381328"/>
            <a:ext cx="2395305" cy="376007"/>
          </a:xfr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678" y="6226617"/>
            <a:ext cx="6469476" cy="217434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-12678" y="6444051"/>
            <a:ext cx="6456798" cy="225310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0" y="6669361"/>
            <a:ext cx="6444120" cy="19932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524736" y="1019568"/>
            <a:ext cx="770303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err="1" smtClean="0"/>
              <a:t>Wortschatz</a:t>
            </a:r>
            <a:endParaRPr lang="nl-NL" sz="2000" b="1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feste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Formulierungen</a:t>
            </a:r>
            <a:endParaRPr lang="nl-NL" sz="2000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Beispielsätze</a:t>
            </a:r>
            <a:endParaRPr lang="nl-NL" sz="2000" dirty="0" smtClean="0">
              <a:solidFill>
                <a:srgbClr val="FF0000"/>
              </a:solidFill>
            </a:endParaRPr>
          </a:p>
          <a:p>
            <a:endParaRPr lang="nl-NL" sz="2000" dirty="0" smtClean="0">
              <a:solidFill>
                <a:srgbClr val="FF00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989" y="40513"/>
            <a:ext cx="648072" cy="644022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539552" y="2958882"/>
            <a:ext cx="81243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err="1" smtClean="0"/>
              <a:t>Grammatik</a:t>
            </a:r>
            <a:endParaRPr lang="nl-NL" sz="2000" b="1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 die </a:t>
            </a:r>
            <a:r>
              <a:rPr lang="nl-NL" sz="2000" dirty="0" err="1" smtClean="0">
                <a:solidFill>
                  <a:srgbClr val="FF0000"/>
                </a:solidFill>
              </a:rPr>
              <a:t>Hilfsverben</a:t>
            </a:r>
            <a:r>
              <a:rPr lang="nl-NL" sz="2000" dirty="0" smtClean="0">
                <a:solidFill>
                  <a:srgbClr val="FF0000"/>
                </a:solidFill>
              </a:rPr>
              <a:t> (</a:t>
            </a:r>
            <a:r>
              <a:rPr lang="nl-NL" sz="2000" dirty="0" err="1" smtClean="0">
                <a:solidFill>
                  <a:srgbClr val="FF0000"/>
                </a:solidFill>
              </a:rPr>
              <a:t>haben</a:t>
            </a:r>
            <a:r>
              <a:rPr lang="nl-NL" sz="2000" dirty="0" smtClean="0">
                <a:solidFill>
                  <a:srgbClr val="FF0000"/>
                </a:solidFill>
              </a:rPr>
              <a:t>-sein-werden)</a:t>
            </a:r>
            <a:endParaRPr lang="nl-NL" sz="2000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die </a:t>
            </a:r>
            <a:r>
              <a:rPr lang="nl-NL" sz="2000" dirty="0" err="1" smtClean="0">
                <a:solidFill>
                  <a:srgbClr val="FF0000"/>
                </a:solidFill>
              </a:rPr>
              <a:t>Modalverben</a:t>
            </a:r>
            <a:r>
              <a:rPr lang="nl-NL" sz="2000" dirty="0" smtClean="0">
                <a:solidFill>
                  <a:srgbClr val="FF0000"/>
                </a:solidFill>
              </a:rPr>
              <a:t> (</a:t>
            </a:r>
            <a:r>
              <a:rPr lang="nl-NL" sz="2000" dirty="0" err="1" smtClean="0">
                <a:solidFill>
                  <a:srgbClr val="FF0000"/>
                </a:solidFill>
              </a:rPr>
              <a:t>können</a:t>
            </a:r>
            <a:r>
              <a:rPr lang="nl-NL" sz="2000" dirty="0" smtClean="0">
                <a:solidFill>
                  <a:srgbClr val="FF0000"/>
                </a:solidFill>
              </a:rPr>
              <a:t>-wollen-</a:t>
            </a:r>
            <a:r>
              <a:rPr lang="nl-NL" sz="2000" dirty="0" err="1" smtClean="0">
                <a:solidFill>
                  <a:srgbClr val="FF0000"/>
                </a:solidFill>
              </a:rPr>
              <a:t>müssen</a:t>
            </a:r>
            <a:r>
              <a:rPr lang="nl-NL" sz="2000" dirty="0" smtClean="0">
                <a:solidFill>
                  <a:srgbClr val="FF0000"/>
                </a:solidFill>
              </a:rPr>
              <a:t>-sollen-</a:t>
            </a:r>
            <a:r>
              <a:rPr lang="nl-NL" sz="2000" dirty="0" err="1" smtClean="0">
                <a:solidFill>
                  <a:srgbClr val="FF0000"/>
                </a:solidFill>
              </a:rPr>
              <a:t>dürfen</a:t>
            </a:r>
            <a:r>
              <a:rPr lang="nl-NL" sz="2000" dirty="0" smtClean="0">
                <a:solidFill>
                  <a:srgbClr val="FF0000"/>
                </a:solidFill>
              </a:rPr>
              <a:t>-</a:t>
            </a:r>
            <a:r>
              <a:rPr lang="nl-NL" sz="2000" dirty="0" err="1" smtClean="0">
                <a:solidFill>
                  <a:srgbClr val="FF0000"/>
                </a:solidFill>
              </a:rPr>
              <a:t>mögen</a:t>
            </a:r>
            <a:r>
              <a:rPr lang="nl-NL" sz="2000" dirty="0" smtClean="0">
                <a:solidFill>
                  <a:srgbClr val="FF0000"/>
                </a:solidFill>
              </a:rPr>
              <a:t>-wissen)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die </a:t>
            </a:r>
            <a:r>
              <a:rPr lang="nl-NL" sz="2000" dirty="0" err="1" smtClean="0">
                <a:solidFill>
                  <a:srgbClr val="FF0000"/>
                </a:solidFill>
              </a:rPr>
              <a:t>schwache</a:t>
            </a:r>
            <a:r>
              <a:rPr lang="nl-NL" sz="2000" dirty="0" smtClean="0">
                <a:solidFill>
                  <a:srgbClr val="FF0000"/>
                </a:solidFill>
              </a:rPr>
              <a:t> &amp; </a:t>
            </a:r>
            <a:r>
              <a:rPr lang="nl-NL" sz="2000" dirty="0" err="1" smtClean="0">
                <a:solidFill>
                  <a:srgbClr val="FF0000"/>
                </a:solidFill>
              </a:rPr>
              <a:t>starke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Verben</a:t>
            </a:r>
            <a:endParaRPr lang="nl-NL" sz="2000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die Personalpronomen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die </a:t>
            </a:r>
            <a:r>
              <a:rPr lang="nl-NL" sz="2000" i="1" dirty="0" smtClean="0">
                <a:solidFill>
                  <a:srgbClr val="FF0000"/>
                </a:solidFill>
              </a:rPr>
              <a:t>der-</a:t>
            </a:r>
            <a:r>
              <a:rPr lang="nl-NL" sz="2000" i="1" dirty="0" err="1" smtClean="0">
                <a:solidFill>
                  <a:srgbClr val="FF0000"/>
                </a:solidFill>
              </a:rPr>
              <a:t>Gruppe</a:t>
            </a:r>
            <a:r>
              <a:rPr lang="nl-NL" sz="2000" dirty="0" smtClean="0">
                <a:solidFill>
                  <a:srgbClr val="FF0000"/>
                </a:solidFill>
              </a:rPr>
              <a:t> &amp; </a:t>
            </a:r>
            <a:r>
              <a:rPr lang="nl-NL" sz="2000" i="1" dirty="0" err="1" smtClean="0">
                <a:solidFill>
                  <a:srgbClr val="FF0000"/>
                </a:solidFill>
              </a:rPr>
              <a:t>ein-Gruppe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und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ihre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Präpositionen</a:t>
            </a:r>
            <a:endParaRPr lang="nl-NL" sz="2000" dirty="0" smtClean="0">
              <a:solidFill>
                <a:srgbClr val="FF0000"/>
              </a:solidFill>
            </a:endParaRPr>
          </a:p>
          <a:p>
            <a:endParaRPr lang="nl-NL" sz="2000" dirty="0" smtClean="0">
              <a:solidFill>
                <a:srgbClr val="FF0000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126777"/>
            <a:ext cx="4707928" cy="190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6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96503"/>
            <a:ext cx="7992888" cy="576064"/>
          </a:xfrm>
        </p:spPr>
        <p:txBody>
          <a:bodyPr>
            <a:noAutofit/>
          </a:bodyPr>
          <a:lstStyle/>
          <a:p>
            <a:pPr algn="l"/>
            <a:r>
              <a:rPr lang="nl-NL" sz="3000" dirty="0" err="1" smtClean="0"/>
              <a:t>Briefschreiben</a:t>
            </a:r>
            <a:r>
              <a:rPr lang="nl-NL" sz="3000" dirty="0" smtClean="0"/>
              <a:t>, wie </a:t>
            </a:r>
            <a:r>
              <a:rPr lang="nl-NL" sz="3000" dirty="0" err="1" smtClean="0"/>
              <a:t>tue</a:t>
            </a:r>
            <a:r>
              <a:rPr lang="nl-NL" sz="3000" dirty="0" smtClean="0"/>
              <a:t> </a:t>
            </a:r>
            <a:r>
              <a:rPr lang="nl-NL" sz="3000" dirty="0" err="1" smtClean="0"/>
              <a:t>ich</a:t>
            </a:r>
            <a:r>
              <a:rPr lang="nl-NL" sz="3000" dirty="0" smtClean="0"/>
              <a:t> das?                         (III)</a:t>
            </a:r>
            <a:endParaRPr lang="nl-NL" sz="3000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381328"/>
            <a:ext cx="2395305" cy="376007"/>
          </a:xfr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678" y="6226617"/>
            <a:ext cx="6469476" cy="217434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-12678" y="6444051"/>
            <a:ext cx="6456798" cy="225310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0" y="6669361"/>
            <a:ext cx="6444120" cy="19932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524736" y="1019568"/>
            <a:ext cx="770303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Das </a:t>
            </a:r>
            <a:r>
              <a:rPr lang="nl-NL" sz="2000" b="1" dirty="0" err="1" smtClean="0"/>
              <a:t>Layout</a:t>
            </a:r>
            <a:endParaRPr lang="nl-NL" sz="2000" dirty="0" smtClean="0">
              <a:solidFill>
                <a:srgbClr val="FF00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989" y="40513"/>
            <a:ext cx="648072" cy="644022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524736" y="1525860"/>
            <a:ext cx="7703030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arenBoth"/>
            </a:pPr>
            <a:r>
              <a:rPr lang="nl-NL" sz="2000" b="1" dirty="0" smtClean="0"/>
              <a:t>Die eigene </a:t>
            </a:r>
            <a:r>
              <a:rPr lang="nl-NL" sz="2000" b="1" dirty="0" err="1" smtClean="0"/>
              <a:t>Adresse</a:t>
            </a:r>
            <a:r>
              <a:rPr lang="nl-NL" sz="2000" dirty="0">
                <a:solidFill>
                  <a:srgbClr val="FF0000"/>
                </a:solidFill>
              </a:rPr>
              <a:t/>
            </a:r>
            <a:br>
              <a:rPr lang="nl-NL" sz="2000" dirty="0">
                <a:solidFill>
                  <a:srgbClr val="FF0000"/>
                </a:solidFill>
              </a:rPr>
            </a:br>
            <a:r>
              <a:rPr lang="nl-NL" sz="2000" dirty="0" smtClean="0">
                <a:solidFill>
                  <a:srgbClr val="FF0000"/>
                </a:solidFill>
              </a:rPr>
              <a:t>NL - </a:t>
            </a:r>
            <a:endParaRPr lang="nl-NL" sz="2000" b="1" dirty="0" smtClean="0"/>
          </a:p>
        </p:txBody>
      </p:sp>
      <p:sp>
        <p:nvSpPr>
          <p:cNvPr id="12" name="Tekstvak 11"/>
          <p:cNvSpPr txBox="1"/>
          <p:nvPr/>
        </p:nvSpPr>
        <p:spPr>
          <a:xfrm>
            <a:off x="520192" y="2554279"/>
            <a:ext cx="7703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(2)   Der </a:t>
            </a:r>
            <a:r>
              <a:rPr lang="nl-NL" sz="2000" b="1" dirty="0" err="1" smtClean="0"/>
              <a:t>Adressat</a:t>
            </a:r>
            <a:r>
              <a:rPr lang="nl-NL" sz="2000" dirty="0">
                <a:solidFill>
                  <a:srgbClr val="FF0000"/>
                </a:solidFill>
              </a:rPr>
              <a:t/>
            </a:r>
            <a:br>
              <a:rPr lang="nl-NL" sz="2000" dirty="0">
                <a:solidFill>
                  <a:srgbClr val="FF0000"/>
                </a:solidFill>
              </a:rPr>
            </a:b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      D -  / AT - / CH -</a:t>
            </a:r>
            <a:endParaRPr lang="nl-NL" sz="2000" b="1" dirty="0" smtClean="0"/>
          </a:p>
        </p:txBody>
      </p:sp>
      <p:sp>
        <p:nvSpPr>
          <p:cNvPr id="13" name="Tekstvak 12"/>
          <p:cNvSpPr txBox="1"/>
          <p:nvPr/>
        </p:nvSpPr>
        <p:spPr>
          <a:xfrm>
            <a:off x="539552" y="3343596"/>
            <a:ext cx="77030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                                                                        (3) </a:t>
            </a:r>
            <a:r>
              <a:rPr lang="nl-NL" sz="2000" b="1" dirty="0" err="1" smtClean="0"/>
              <a:t>Ort</a:t>
            </a:r>
            <a:r>
              <a:rPr lang="nl-NL" sz="2000" b="1" dirty="0" smtClean="0"/>
              <a:t>, Datum</a:t>
            </a:r>
            <a:r>
              <a:rPr lang="nl-NL" sz="2000" dirty="0">
                <a:solidFill>
                  <a:srgbClr val="FF0000"/>
                </a:solidFill>
              </a:rPr>
              <a:t/>
            </a:r>
            <a:br>
              <a:rPr lang="nl-NL" sz="2000" dirty="0">
                <a:solidFill>
                  <a:srgbClr val="FF0000"/>
                </a:solidFill>
              </a:rPr>
            </a:b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                                                                             Gulpen, den 14. </a:t>
            </a:r>
            <a:r>
              <a:rPr lang="nl-NL" sz="2000" smtClean="0">
                <a:solidFill>
                  <a:srgbClr val="FF0000"/>
                </a:solidFill>
              </a:rPr>
              <a:t>Juni 2016</a:t>
            </a:r>
            <a:r>
              <a:rPr lang="nl-NL" sz="2000" b="1" dirty="0"/>
              <a:t/>
            </a:r>
            <a:br>
              <a:rPr lang="nl-NL" sz="2000" b="1" dirty="0"/>
            </a:br>
            <a:r>
              <a:rPr lang="nl-NL" sz="2000" b="1" dirty="0" smtClean="0"/>
              <a:t>                                                                              </a:t>
            </a:r>
            <a:r>
              <a:rPr lang="nl-NL" sz="2000" dirty="0" smtClean="0">
                <a:solidFill>
                  <a:srgbClr val="FF0000"/>
                </a:solidFill>
              </a:rPr>
              <a:t>Gulpen, den 14.06.2016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566936" y="4705367"/>
            <a:ext cx="7703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(4)  Das Thema / Der </a:t>
            </a:r>
            <a:r>
              <a:rPr lang="nl-NL" sz="2000" b="1" dirty="0" err="1" smtClean="0"/>
              <a:t>Betreff</a:t>
            </a:r>
            <a:r>
              <a:rPr lang="nl-NL" sz="2000" b="1" dirty="0" smtClean="0"/>
              <a:t> </a:t>
            </a:r>
            <a:r>
              <a:rPr lang="nl-NL" sz="2000" dirty="0" smtClean="0"/>
              <a:t>(</a:t>
            </a:r>
            <a:r>
              <a:rPr lang="nl-NL" sz="2000" dirty="0" err="1" smtClean="0"/>
              <a:t>nur</a:t>
            </a:r>
            <a:r>
              <a:rPr lang="nl-NL" sz="2000" dirty="0" smtClean="0"/>
              <a:t> bei </a:t>
            </a:r>
            <a:r>
              <a:rPr lang="nl-NL" sz="2000" dirty="0" err="1" smtClean="0"/>
              <a:t>Geschäftsbriefen</a:t>
            </a:r>
            <a:r>
              <a:rPr lang="nl-NL" sz="2000" dirty="0" smtClean="0"/>
              <a:t>)</a:t>
            </a:r>
            <a:r>
              <a:rPr lang="nl-NL" sz="2000" dirty="0">
                <a:solidFill>
                  <a:srgbClr val="FF0000"/>
                </a:solidFill>
              </a:rPr>
              <a:t/>
            </a:r>
            <a:br>
              <a:rPr lang="nl-NL" sz="2000" dirty="0">
                <a:solidFill>
                  <a:srgbClr val="FF0000"/>
                </a:solidFill>
              </a:rPr>
            </a:b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      </a:t>
            </a:r>
            <a:r>
              <a:rPr lang="nl-NL" sz="2000" dirty="0" err="1" smtClean="0">
                <a:solidFill>
                  <a:srgbClr val="FF0000"/>
                </a:solidFill>
              </a:rPr>
              <a:t>Betreff</a:t>
            </a:r>
            <a:r>
              <a:rPr lang="nl-NL" sz="2000" dirty="0" smtClean="0">
                <a:solidFill>
                  <a:srgbClr val="FF0000"/>
                </a:solidFill>
              </a:rPr>
              <a:t>: </a:t>
            </a:r>
            <a:r>
              <a:rPr lang="nl-NL" sz="2000" b="1" u="sng" dirty="0" err="1" smtClean="0">
                <a:solidFill>
                  <a:srgbClr val="FF0000"/>
                </a:solidFill>
              </a:rPr>
              <a:t>R</a:t>
            </a:r>
            <a:r>
              <a:rPr lang="nl-NL" sz="2000" dirty="0" err="1" smtClean="0">
                <a:solidFill>
                  <a:srgbClr val="FF0000"/>
                </a:solidFill>
              </a:rPr>
              <a:t>eaktion</a:t>
            </a:r>
            <a:endParaRPr lang="nl-N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26244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96503"/>
            <a:ext cx="7992888" cy="576064"/>
          </a:xfrm>
        </p:spPr>
        <p:txBody>
          <a:bodyPr>
            <a:noAutofit/>
          </a:bodyPr>
          <a:lstStyle/>
          <a:p>
            <a:pPr algn="l"/>
            <a:r>
              <a:rPr lang="nl-NL" sz="3000" dirty="0" err="1" smtClean="0"/>
              <a:t>Briefschreiben</a:t>
            </a:r>
            <a:r>
              <a:rPr lang="nl-NL" sz="3000" dirty="0" smtClean="0"/>
              <a:t>, wie </a:t>
            </a:r>
            <a:r>
              <a:rPr lang="nl-NL" sz="3000" dirty="0" err="1" smtClean="0"/>
              <a:t>tue</a:t>
            </a:r>
            <a:r>
              <a:rPr lang="nl-NL" sz="3000" dirty="0" smtClean="0"/>
              <a:t> </a:t>
            </a:r>
            <a:r>
              <a:rPr lang="nl-NL" sz="3000" dirty="0" err="1" smtClean="0"/>
              <a:t>ich</a:t>
            </a:r>
            <a:r>
              <a:rPr lang="nl-NL" sz="3000" dirty="0" smtClean="0"/>
              <a:t> das?                         (IV)</a:t>
            </a:r>
            <a:endParaRPr lang="nl-NL" sz="3000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381328"/>
            <a:ext cx="2395305" cy="376007"/>
          </a:xfr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678" y="6226617"/>
            <a:ext cx="6469476" cy="217434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-12678" y="6444051"/>
            <a:ext cx="6456798" cy="225310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0" y="6669361"/>
            <a:ext cx="6444120" cy="19932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524736" y="1019568"/>
            <a:ext cx="770303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Das </a:t>
            </a:r>
            <a:r>
              <a:rPr lang="nl-NL" sz="2000" b="1" dirty="0" err="1" smtClean="0"/>
              <a:t>Layout</a:t>
            </a:r>
            <a:endParaRPr lang="nl-NL" sz="2000" dirty="0" smtClean="0">
              <a:solidFill>
                <a:srgbClr val="FF00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989" y="40513"/>
            <a:ext cx="648072" cy="644022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524736" y="1525860"/>
            <a:ext cx="77030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(5)   Die </a:t>
            </a:r>
            <a:r>
              <a:rPr lang="nl-NL" sz="2000" b="1" dirty="0" err="1" smtClean="0"/>
              <a:t>Anrede</a:t>
            </a:r>
            <a:r>
              <a:rPr lang="nl-NL" sz="2000" dirty="0">
                <a:solidFill>
                  <a:srgbClr val="FF0000"/>
                </a:solidFill>
              </a:rPr>
              <a:t/>
            </a:r>
            <a:br>
              <a:rPr lang="nl-NL" sz="2000" dirty="0">
                <a:solidFill>
                  <a:srgbClr val="FF0000"/>
                </a:solidFill>
              </a:rPr>
            </a:b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       </a:t>
            </a:r>
            <a:r>
              <a:rPr lang="nl-NL" sz="2000" dirty="0" err="1" smtClean="0">
                <a:solidFill>
                  <a:srgbClr val="FF0000"/>
                </a:solidFill>
              </a:rPr>
              <a:t>Liebe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Verena</a:t>
            </a:r>
            <a:r>
              <a:rPr lang="nl-NL" sz="2000" dirty="0" smtClean="0">
                <a:solidFill>
                  <a:srgbClr val="FF0000"/>
                </a:solidFill>
              </a:rPr>
              <a:t>, / !         </a:t>
            </a:r>
            <a:r>
              <a:rPr lang="nl-NL" sz="2000" dirty="0" err="1" smtClean="0">
                <a:solidFill>
                  <a:srgbClr val="FF0000"/>
                </a:solidFill>
              </a:rPr>
              <a:t>Lieber</a:t>
            </a:r>
            <a:r>
              <a:rPr lang="nl-NL" sz="2000" dirty="0" smtClean="0">
                <a:solidFill>
                  <a:srgbClr val="FF0000"/>
                </a:solidFill>
              </a:rPr>
              <a:t> Stefan, / !         </a:t>
            </a:r>
            <a:r>
              <a:rPr lang="nl-NL" sz="2000" dirty="0" smtClean="0"/>
              <a:t>-&gt; </a:t>
            </a:r>
            <a:r>
              <a:rPr lang="nl-NL" sz="2000" dirty="0" err="1" smtClean="0"/>
              <a:t>Privatbriefe</a:t>
            </a:r>
            <a:endParaRPr lang="nl-NL" sz="2000" dirty="0" smtClean="0"/>
          </a:p>
          <a:p>
            <a:pPr>
              <a:lnSpc>
                <a:spcPct val="150000"/>
              </a:lnSpc>
            </a:pPr>
            <a:r>
              <a:rPr lang="nl-NL" sz="2000" dirty="0" smtClean="0">
                <a:solidFill>
                  <a:srgbClr val="FF0000"/>
                </a:solidFill>
              </a:rPr>
              <a:t>        Sehr </a:t>
            </a:r>
            <a:r>
              <a:rPr lang="nl-NL" sz="2000" dirty="0" err="1" smtClean="0">
                <a:solidFill>
                  <a:srgbClr val="FF0000"/>
                </a:solidFill>
              </a:rPr>
              <a:t>geehrte</a:t>
            </a:r>
            <a:r>
              <a:rPr lang="nl-NL" sz="2000" dirty="0" smtClean="0">
                <a:solidFill>
                  <a:srgbClr val="FF0000"/>
                </a:solidFill>
              </a:rPr>
              <a:t> Damen </a:t>
            </a:r>
            <a:r>
              <a:rPr lang="nl-NL" sz="2000" dirty="0" err="1" smtClean="0">
                <a:solidFill>
                  <a:srgbClr val="FF0000"/>
                </a:solidFill>
              </a:rPr>
              <a:t>und</a:t>
            </a:r>
            <a:r>
              <a:rPr lang="nl-NL" sz="2000" dirty="0" smtClean="0">
                <a:solidFill>
                  <a:srgbClr val="FF0000"/>
                </a:solidFill>
              </a:rPr>
              <a:t> Herren,                  </a:t>
            </a:r>
            <a:r>
              <a:rPr lang="nl-NL" sz="2000" dirty="0" smtClean="0"/>
              <a:t>-&gt; </a:t>
            </a:r>
            <a:r>
              <a:rPr lang="nl-NL" sz="2000" dirty="0" err="1" smtClean="0"/>
              <a:t>Geschäftsbriefe</a:t>
            </a:r>
            <a:r>
              <a:rPr lang="nl-NL" sz="2000" dirty="0">
                <a:solidFill>
                  <a:srgbClr val="FF0000"/>
                </a:solidFill>
              </a:rPr>
              <a:t/>
            </a:r>
            <a:br>
              <a:rPr lang="nl-NL" sz="2000" dirty="0">
                <a:solidFill>
                  <a:srgbClr val="FF0000"/>
                </a:solidFill>
              </a:rPr>
            </a:br>
            <a:r>
              <a:rPr lang="nl-NL" sz="2000" dirty="0" smtClean="0">
                <a:solidFill>
                  <a:srgbClr val="FF0000"/>
                </a:solidFill>
              </a:rPr>
              <a:t>        Sehr </a:t>
            </a:r>
            <a:r>
              <a:rPr lang="nl-NL" sz="2000" dirty="0" err="1" smtClean="0">
                <a:solidFill>
                  <a:srgbClr val="FF0000"/>
                </a:solidFill>
              </a:rPr>
              <a:t>geehrte</a:t>
            </a:r>
            <a:r>
              <a:rPr lang="nl-NL" sz="2000" dirty="0" smtClean="0">
                <a:solidFill>
                  <a:srgbClr val="FF0000"/>
                </a:solidFill>
              </a:rPr>
              <a:t> Frau Breitner,</a:t>
            </a:r>
            <a:br>
              <a:rPr lang="nl-NL" sz="2000" dirty="0" smtClean="0">
                <a:solidFill>
                  <a:srgbClr val="FF0000"/>
                </a:solidFill>
              </a:rPr>
            </a:br>
            <a:r>
              <a:rPr lang="nl-NL" sz="2000" dirty="0" smtClean="0">
                <a:solidFill>
                  <a:srgbClr val="FF0000"/>
                </a:solidFill>
              </a:rPr>
              <a:t>        Sehr </a:t>
            </a:r>
            <a:r>
              <a:rPr lang="nl-NL" sz="2000" dirty="0" err="1" smtClean="0">
                <a:solidFill>
                  <a:srgbClr val="FF0000"/>
                </a:solidFill>
              </a:rPr>
              <a:t>geehrter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Herr</a:t>
            </a:r>
            <a:r>
              <a:rPr lang="nl-NL" sz="2000" dirty="0" smtClean="0">
                <a:solidFill>
                  <a:srgbClr val="FF0000"/>
                </a:solidFill>
              </a:rPr>
              <a:t> Bauer,</a:t>
            </a:r>
            <a:br>
              <a:rPr lang="nl-NL" sz="2000" dirty="0" smtClean="0">
                <a:solidFill>
                  <a:srgbClr val="FF0000"/>
                </a:solidFill>
              </a:rPr>
            </a:br>
            <a:r>
              <a:rPr lang="nl-NL" sz="2000" dirty="0" smtClean="0">
                <a:solidFill>
                  <a:srgbClr val="FF0000"/>
                </a:solidFill>
              </a:rPr>
              <a:t>        Sehr </a:t>
            </a:r>
            <a:r>
              <a:rPr lang="nl-NL" sz="2000" dirty="0" err="1" smtClean="0">
                <a:solidFill>
                  <a:srgbClr val="FF0000"/>
                </a:solidFill>
              </a:rPr>
              <a:t>geehrter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Herr</a:t>
            </a:r>
            <a:r>
              <a:rPr lang="nl-NL" sz="2000" dirty="0" smtClean="0">
                <a:solidFill>
                  <a:srgbClr val="FF0000"/>
                </a:solidFill>
              </a:rPr>
              <a:t> Bauer </a:t>
            </a:r>
            <a:r>
              <a:rPr lang="nl-NL" sz="2000" dirty="0" err="1" smtClean="0">
                <a:solidFill>
                  <a:srgbClr val="FF0000"/>
                </a:solidFill>
              </a:rPr>
              <a:t>und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geehrte</a:t>
            </a:r>
            <a:r>
              <a:rPr lang="nl-NL" sz="2000" dirty="0" smtClean="0">
                <a:solidFill>
                  <a:srgbClr val="FF0000"/>
                </a:solidFill>
              </a:rPr>
              <a:t> Frau Breitner, </a:t>
            </a:r>
            <a:endParaRPr lang="nl-NL" sz="2000" b="1" dirty="0" smtClean="0"/>
          </a:p>
        </p:txBody>
      </p:sp>
      <p:sp>
        <p:nvSpPr>
          <p:cNvPr id="14" name="Tekstvak 13"/>
          <p:cNvSpPr txBox="1"/>
          <p:nvPr/>
        </p:nvSpPr>
        <p:spPr>
          <a:xfrm>
            <a:off x="539552" y="4437112"/>
            <a:ext cx="77030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(6)  Der </a:t>
            </a:r>
            <a:r>
              <a:rPr lang="nl-NL" sz="2000" b="1" dirty="0" err="1" smtClean="0"/>
              <a:t>Inhalt</a:t>
            </a:r>
            <a:r>
              <a:rPr lang="nl-NL" sz="2000" dirty="0">
                <a:solidFill>
                  <a:srgbClr val="FF0000"/>
                </a:solidFill>
              </a:rPr>
              <a:t/>
            </a:r>
            <a:br>
              <a:rPr lang="nl-NL" sz="2000" dirty="0">
                <a:solidFill>
                  <a:srgbClr val="FF0000"/>
                </a:solidFill>
              </a:rPr>
            </a:b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      Bitte </a:t>
            </a:r>
            <a:r>
              <a:rPr lang="nl-NL" sz="2000" dirty="0" err="1" smtClean="0">
                <a:solidFill>
                  <a:srgbClr val="FF0000"/>
                </a:solidFill>
              </a:rPr>
              <a:t>keinen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Wortbrei</a:t>
            </a:r>
            <a:r>
              <a:rPr lang="nl-NL" sz="2000" dirty="0" smtClean="0">
                <a:solidFill>
                  <a:srgbClr val="FF0000"/>
                </a:solidFill>
              </a:rPr>
              <a:t>! </a:t>
            </a:r>
            <a:r>
              <a:rPr lang="nl-NL" sz="2000" dirty="0" err="1" smtClean="0">
                <a:solidFill>
                  <a:srgbClr val="FF0000"/>
                </a:solidFill>
              </a:rPr>
              <a:t>Benutzen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Sie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Absätze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und</a:t>
            </a:r>
            <a:r>
              <a:rPr lang="nl-NL" sz="2000" dirty="0" smtClean="0">
                <a:solidFill>
                  <a:srgbClr val="FF0000"/>
                </a:solidFill>
              </a:rPr>
              <a:t> Leerzeilen!</a:t>
            </a:r>
            <a:endParaRPr lang="nl-N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67420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96503"/>
            <a:ext cx="7992888" cy="576064"/>
          </a:xfrm>
        </p:spPr>
        <p:txBody>
          <a:bodyPr>
            <a:noAutofit/>
          </a:bodyPr>
          <a:lstStyle/>
          <a:p>
            <a:pPr algn="l"/>
            <a:r>
              <a:rPr lang="nl-NL" sz="3000" dirty="0" err="1" smtClean="0"/>
              <a:t>Briefschreiben</a:t>
            </a:r>
            <a:r>
              <a:rPr lang="nl-NL" sz="3000" dirty="0" smtClean="0"/>
              <a:t>, wie </a:t>
            </a:r>
            <a:r>
              <a:rPr lang="nl-NL" sz="3000" dirty="0" err="1" smtClean="0"/>
              <a:t>tue</a:t>
            </a:r>
            <a:r>
              <a:rPr lang="nl-NL" sz="3000" dirty="0" smtClean="0"/>
              <a:t> </a:t>
            </a:r>
            <a:r>
              <a:rPr lang="nl-NL" sz="3000" dirty="0" err="1" smtClean="0"/>
              <a:t>ich</a:t>
            </a:r>
            <a:r>
              <a:rPr lang="nl-NL" sz="3000" dirty="0" smtClean="0"/>
              <a:t> das?                         (V)</a:t>
            </a:r>
            <a:endParaRPr lang="nl-NL" sz="3000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381328"/>
            <a:ext cx="2395305" cy="376007"/>
          </a:xfr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678" y="6226617"/>
            <a:ext cx="6469476" cy="217434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-12678" y="6444051"/>
            <a:ext cx="6456798" cy="225310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0" y="6669361"/>
            <a:ext cx="6444120" cy="19932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524736" y="906913"/>
            <a:ext cx="7703030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Das </a:t>
            </a:r>
            <a:r>
              <a:rPr lang="nl-NL" sz="2000" b="1" dirty="0" err="1" smtClean="0"/>
              <a:t>Layout</a:t>
            </a:r>
            <a:endParaRPr lang="nl-NL" sz="2000" dirty="0" smtClean="0">
              <a:solidFill>
                <a:srgbClr val="FF00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989" y="40513"/>
            <a:ext cx="648072" cy="644022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524736" y="1284486"/>
            <a:ext cx="77030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AutoNum type="arabicParenBoth" startAt="7"/>
            </a:pPr>
            <a:r>
              <a:rPr lang="nl-NL" sz="2000" b="1" dirty="0" smtClean="0"/>
              <a:t>Die </a:t>
            </a:r>
            <a:r>
              <a:rPr lang="nl-NL" sz="2000" b="1" dirty="0" err="1" smtClean="0"/>
              <a:t>Grußformel</a:t>
            </a:r>
            <a:r>
              <a:rPr lang="nl-NL" sz="2000" dirty="0">
                <a:solidFill>
                  <a:srgbClr val="FF0000"/>
                </a:solidFill>
              </a:rPr>
              <a:t/>
            </a:r>
            <a:br>
              <a:rPr lang="nl-NL" sz="2000" dirty="0">
                <a:solidFill>
                  <a:srgbClr val="FF0000"/>
                </a:solidFill>
              </a:rPr>
            </a:br>
            <a:r>
              <a:rPr lang="nl-NL" sz="2000" dirty="0" err="1" smtClean="0">
                <a:solidFill>
                  <a:srgbClr val="FF0000"/>
                </a:solidFill>
              </a:rPr>
              <a:t>Liebe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Grüße</a:t>
            </a:r>
            <a:r>
              <a:rPr lang="nl-NL" sz="2000" dirty="0" smtClean="0">
                <a:solidFill>
                  <a:srgbClr val="FF0000"/>
                </a:solidFill>
              </a:rPr>
              <a:t>! / -                                                    </a:t>
            </a:r>
            <a:r>
              <a:rPr lang="nl-NL" sz="2000" dirty="0" smtClean="0"/>
              <a:t>-&gt; </a:t>
            </a:r>
            <a:r>
              <a:rPr lang="nl-NL" sz="2000" dirty="0" err="1"/>
              <a:t>Privatbriefe</a:t>
            </a:r>
            <a:endParaRPr lang="nl-NL" sz="2000" dirty="0"/>
          </a:p>
          <a:p>
            <a:pPr>
              <a:lnSpc>
                <a:spcPct val="150000"/>
              </a:lnSpc>
            </a:pPr>
            <a:r>
              <a:rPr lang="nl-NL" sz="2000" dirty="0" smtClean="0">
                <a:solidFill>
                  <a:srgbClr val="FF0000"/>
                </a:solidFill>
              </a:rPr>
              <a:t>        </a:t>
            </a:r>
            <a:r>
              <a:rPr lang="nl-NL" sz="2000" dirty="0" err="1" smtClean="0">
                <a:solidFill>
                  <a:srgbClr val="FF0000"/>
                </a:solidFill>
              </a:rPr>
              <a:t>Herzliche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Grüße</a:t>
            </a:r>
            <a:r>
              <a:rPr lang="nl-NL" sz="2000" dirty="0" smtClean="0">
                <a:solidFill>
                  <a:srgbClr val="FF0000"/>
                </a:solidFill>
              </a:rPr>
              <a:t>! / - </a:t>
            </a:r>
          </a:p>
          <a:p>
            <a:pPr>
              <a:lnSpc>
                <a:spcPct val="150000"/>
              </a:lnSpc>
            </a:pPr>
            <a:r>
              <a:rPr lang="nl-NL" sz="2000" dirty="0" smtClean="0">
                <a:solidFill>
                  <a:srgbClr val="FF0000"/>
                </a:solidFill>
              </a:rPr>
              <a:t>________________________________________________________</a:t>
            </a:r>
            <a:endParaRPr lang="nl-NL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nl-NL" sz="2000" dirty="0" smtClean="0">
                <a:solidFill>
                  <a:srgbClr val="FF0000"/>
                </a:solidFill>
              </a:rPr>
              <a:t>        </a:t>
            </a:r>
            <a:r>
              <a:rPr lang="nl-NL" sz="2000" dirty="0" err="1" smtClean="0">
                <a:solidFill>
                  <a:srgbClr val="FF0000"/>
                </a:solidFill>
              </a:rPr>
              <a:t>Mit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freundlichen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Grüßen</a:t>
            </a:r>
            <a:r>
              <a:rPr lang="nl-NL" sz="2000" dirty="0" smtClean="0">
                <a:solidFill>
                  <a:srgbClr val="FF0000"/>
                </a:solidFill>
              </a:rPr>
              <a:t>                                  </a:t>
            </a:r>
            <a:r>
              <a:rPr lang="nl-NL" sz="2000" dirty="0" smtClean="0"/>
              <a:t>-&gt; </a:t>
            </a:r>
            <a:r>
              <a:rPr lang="nl-NL" sz="2000" dirty="0" err="1" smtClean="0"/>
              <a:t>Geschäftsbriefe</a:t>
            </a:r>
            <a:r>
              <a:rPr lang="nl-NL" sz="2000" dirty="0">
                <a:solidFill>
                  <a:srgbClr val="FF0000"/>
                </a:solidFill>
              </a:rPr>
              <a:t/>
            </a:r>
            <a:br>
              <a:rPr lang="nl-NL" sz="2000" dirty="0">
                <a:solidFill>
                  <a:srgbClr val="FF0000"/>
                </a:solidFill>
              </a:rPr>
            </a:br>
            <a:r>
              <a:rPr lang="nl-NL" sz="2000" dirty="0" smtClean="0">
                <a:solidFill>
                  <a:srgbClr val="FF0000"/>
                </a:solidFill>
              </a:rPr>
              <a:t>        </a:t>
            </a:r>
            <a:r>
              <a:rPr lang="nl-NL" sz="2000" dirty="0" err="1" smtClean="0">
                <a:solidFill>
                  <a:srgbClr val="FF0000"/>
                </a:solidFill>
              </a:rPr>
              <a:t>Hochachtungsvoll</a:t>
            </a:r>
            <a:endParaRPr lang="nl-NL" sz="2000" b="1" dirty="0" smtClean="0"/>
          </a:p>
        </p:txBody>
      </p:sp>
      <p:sp>
        <p:nvSpPr>
          <p:cNvPr id="14" name="Tekstvak 13"/>
          <p:cNvSpPr txBox="1"/>
          <p:nvPr/>
        </p:nvSpPr>
        <p:spPr>
          <a:xfrm>
            <a:off x="539552" y="4146808"/>
            <a:ext cx="77030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(8)  Die </a:t>
            </a:r>
            <a:r>
              <a:rPr lang="nl-NL" sz="2000" b="1" dirty="0" err="1" smtClean="0"/>
              <a:t>Unterschrift</a:t>
            </a:r>
            <a:r>
              <a:rPr lang="nl-NL" sz="2000" b="1" dirty="0" smtClean="0"/>
              <a:t>  </a:t>
            </a:r>
            <a:r>
              <a:rPr lang="nl-NL" sz="2000" dirty="0" smtClean="0"/>
              <a:t>(</a:t>
            </a:r>
            <a:r>
              <a:rPr lang="nl-NL" sz="2000" dirty="0" err="1" smtClean="0"/>
              <a:t>nur</a:t>
            </a:r>
            <a:r>
              <a:rPr lang="nl-NL" sz="2000" dirty="0" smtClean="0"/>
              <a:t> bei </a:t>
            </a:r>
            <a:r>
              <a:rPr lang="nl-NL" sz="2000" dirty="0" err="1" smtClean="0"/>
              <a:t>Geschäftsbriefen</a:t>
            </a:r>
            <a:r>
              <a:rPr lang="nl-NL" sz="2000" dirty="0" smtClean="0"/>
              <a:t>)</a:t>
            </a:r>
            <a:endParaRPr lang="nl-NL" sz="2000" b="1" dirty="0" smtClean="0"/>
          </a:p>
        </p:txBody>
      </p:sp>
      <p:sp>
        <p:nvSpPr>
          <p:cNvPr id="12" name="Tekstvak 11"/>
          <p:cNvSpPr txBox="1"/>
          <p:nvPr/>
        </p:nvSpPr>
        <p:spPr>
          <a:xfrm>
            <a:off x="539552" y="4662027"/>
            <a:ext cx="77030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 smtClean="0"/>
              <a:t>(9)  Der Name</a:t>
            </a:r>
          </a:p>
          <a:p>
            <a:pPr>
              <a:lnSpc>
                <a:spcPct val="150000"/>
              </a:lnSpc>
            </a:pPr>
            <a:r>
              <a:rPr lang="nl-NL" sz="2000" b="1" dirty="0" smtClean="0"/>
              <a:t>       </a:t>
            </a:r>
            <a:r>
              <a:rPr lang="nl-NL" sz="2000" dirty="0" smtClean="0">
                <a:solidFill>
                  <a:srgbClr val="FF0000"/>
                </a:solidFill>
              </a:rPr>
              <a:t>bei </a:t>
            </a:r>
            <a:r>
              <a:rPr lang="nl-NL" sz="2000" u="sng" dirty="0" err="1" smtClean="0"/>
              <a:t>Geschäftsbriefen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schreibt</a:t>
            </a:r>
            <a:r>
              <a:rPr lang="nl-NL" sz="2000" dirty="0" smtClean="0">
                <a:solidFill>
                  <a:srgbClr val="FF0000"/>
                </a:solidFill>
              </a:rPr>
              <a:t> man den </a:t>
            </a:r>
            <a:r>
              <a:rPr lang="nl-NL" sz="2000" dirty="0" err="1" smtClean="0">
                <a:solidFill>
                  <a:srgbClr val="FF0000"/>
                </a:solidFill>
              </a:rPr>
              <a:t>Vornamen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und</a:t>
            </a:r>
            <a:r>
              <a:rPr lang="nl-NL" sz="2000" dirty="0" smtClean="0">
                <a:solidFill>
                  <a:srgbClr val="FF0000"/>
                </a:solidFill>
              </a:rPr>
              <a:t> </a:t>
            </a:r>
            <a:r>
              <a:rPr lang="nl-NL" sz="2000" dirty="0" err="1" smtClean="0">
                <a:solidFill>
                  <a:srgbClr val="FF0000"/>
                </a:solidFill>
              </a:rPr>
              <a:t>Nachnamen</a:t>
            </a:r>
            <a:endParaRPr lang="nl-NL" sz="20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      Dein Johann   /  </a:t>
            </a:r>
            <a:r>
              <a:rPr lang="nl-NL" sz="2000" dirty="0" err="1" smtClean="0">
                <a:solidFill>
                  <a:srgbClr val="FF0000"/>
                </a:solidFill>
              </a:rPr>
              <a:t>Deine</a:t>
            </a:r>
            <a:r>
              <a:rPr lang="nl-NL" sz="2000" dirty="0" smtClean="0">
                <a:solidFill>
                  <a:srgbClr val="FF0000"/>
                </a:solidFill>
              </a:rPr>
              <a:t> Yara         </a:t>
            </a:r>
            <a:r>
              <a:rPr lang="nl-NL" sz="2000" dirty="0" smtClean="0"/>
              <a:t>-&gt; </a:t>
            </a:r>
            <a:r>
              <a:rPr lang="nl-NL" sz="2000" dirty="0" err="1" smtClean="0"/>
              <a:t>Privatbriefe</a:t>
            </a:r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48298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  <p:bldP spid="14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96503"/>
            <a:ext cx="7992888" cy="576064"/>
          </a:xfrm>
        </p:spPr>
        <p:txBody>
          <a:bodyPr>
            <a:noAutofit/>
          </a:bodyPr>
          <a:lstStyle/>
          <a:p>
            <a:pPr algn="l"/>
            <a:r>
              <a:rPr lang="nl-NL" sz="3000" dirty="0" smtClean="0"/>
              <a:t>Informele brief						(I)</a:t>
            </a:r>
            <a:endParaRPr lang="nl-NL" sz="3000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381328"/>
            <a:ext cx="2395305" cy="376007"/>
          </a:xfr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678" y="6226617"/>
            <a:ext cx="6469476" cy="217434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-12678" y="6444051"/>
            <a:ext cx="6456798" cy="225310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0" y="6669361"/>
            <a:ext cx="6444120" cy="19932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526173" y="1190001"/>
            <a:ext cx="77030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Taalgebruik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Bij een informele brief naar vrienden of bekenden gebruik je de </a:t>
            </a:r>
            <a:r>
              <a:rPr lang="nl-NL" sz="2000" b="1" dirty="0" smtClean="0"/>
              <a:t>‘du-vorm’</a:t>
            </a:r>
            <a:r>
              <a:rPr lang="nl-NL" sz="2000" dirty="0" smtClean="0">
                <a:solidFill>
                  <a:srgbClr val="FF0000"/>
                </a:solidFill>
              </a:rPr>
              <a:t> bij </a:t>
            </a:r>
            <a:r>
              <a:rPr lang="nl-NL" sz="2000" dirty="0" err="1" smtClean="0">
                <a:solidFill>
                  <a:srgbClr val="FF0000"/>
                </a:solidFill>
              </a:rPr>
              <a:t>werkwoordsvervoegingen</a:t>
            </a:r>
            <a:r>
              <a:rPr lang="nl-NL" sz="2000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Ga geen Nederlandse uitdrukkingen ‘verduitsen’.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989" y="40513"/>
            <a:ext cx="648072" cy="644022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539552" y="4064555"/>
            <a:ext cx="77030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Spelling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Let op: eindig je de aanhef met een komma, dan begint de eerste zin van de brief met een </a:t>
            </a:r>
            <a:r>
              <a:rPr lang="nl-NL" sz="2000" b="1" dirty="0" smtClean="0"/>
              <a:t>kleine letter</a:t>
            </a:r>
            <a:r>
              <a:rPr lang="nl-NL" sz="2000" dirty="0" smtClean="0">
                <a:solidFill>
                  <a:srgbClr val="FF0000"/>
                </a:solidFill>
              </a:rPr>
              <a:t>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Controleer altijd 2x of je het hoofdlettergebruik goed hebt toegepast!</a:t>
            </a:r>
          </a:p>
          <a:p>
            <a:r>
              <a:rPr lang="nl-NL" sz="2000" dirty="0" smtClean="0">
                <a:solidFill>
                  <a:srgbClr val="FF0000"/>
                </a:solidFill>
              </a:rPr>
              <a:t>       Weet je nog wanneer je in het Duits een hoofdletter gebruikt?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518113" y="2627278"/>
            <a:ext cx="8033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Lay-out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Maak van een brief geen woordenbrij. Gebruik alinea’s wanneer dit van toepassing is.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Denk aan je handschrift. Het geschreven werk moet wel leesbaar zijn!</a:t>
            </a:r>
          </a:p>
        </p:txBody>
      </p:sp>
    </p:spTree>
    <p:extLst>
      <p:ext uri="{BB962C8B-B14F-4D97-AF65-F5344CB8AC3E}">
        <p14:creationId xmlns:p14="http://schemas.microsoft.com/office/powerpoint/2010/main" val="240615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96503"/>
            <a:ext cx="7992888" cy="576064"/>
          </a:xfrm>
        </p:spPr>
        <p:txBody>
          <a:bodyPr>
            <a:noAutofit/>
          </a:bodyPr>
          <a:lstStyle/>
          <a:p>
            <a:pPr algn="l"/>
            <a:r>
              <a:rPr lang="nl-NL" sz="3000" dirty="0" smtClean="0"/>
              <a:t>Informele brief						(II)</a:t>
            </a:r>
            <a:endParaRPr lang="nl-NL" sz="3000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381328"/>
            <a:ext cx="2395305" cy="376007"/>
          </a:xfrm>
        </p:spPr>
      </p:pic>
      <p:sp>
        <p:nvSpPr>
          <p:cNvPr id="8" name="Tekstvak 7"/>
          <p:cNvSpPr txBox="1"/>
          <p:nvPr/>
        </p:nvSpPr>
        <p:spPr>
          <a:xfrm>
            <a:off x="539552" y="1043347"/>
            <a:ext cx="77030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Leestekens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Gebruik leestekens zoals een </a:t>
            </a:r>
            <a:r>
              <a:rPr lang="nl-NL" sz="2000" b="1" dirty="0" smtClean="0"/>
              <a:t>. , ! </a:t>
            </a:r>
            <a:r>
              <a:rPr lang="nl-NL" sz="2000" dirty="0" smtClean="0">
                <a:solidFill>
                  <a:srgbClr val="FF0000"/>
                </a:solidFill>
              </a:rPr>
              <a:t>om structuur aan te brengen in jouw brief. A.u.b. geen aan elkaar geplakte zinnen!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Onthoud wanneer je in het Duits een komma gebruikt en pas dit toe.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Achter de aanhef komt </a:t>
            </a:r>
            <a:r>
              <a:rPr lang="nl-NL" sz="2000" b="1" dirty="0" smtClean="0"/>
              <a:t>wel</a:t>
            </a:r>
            <a:r>
              <a:rPr lang="nl-NL" sz="2000" dirty="0" smtClean="0">
                <a:solidFill>
                  <a:srgbClr val="FF0000"/>
                </a:solidFill>
              </a:rPr>
              <a:t> een leesteken. Achter de slotgroet </a:t>
            </a:r>
            <a:r>
              <a:rPr lang="nl-NL" sz="2000" b="1" dirty="0" smtClean="0"/>
              <a:t>alléén een uitroepteken; géén komma</a:t>
            </a:r>
            <a:r>
              <a:rPr lang="nl-NL" sz="2000" dirty="0" smtClean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678" y="6226617"/>
            <a:ext cx="6469476" cy="217434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-12678" y="6444051"/>
            <a:ext cx="6456798" cy="225310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0" y="6669361"/>
            <a:ext cx="6444120" cy="19932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539552" y="3247349"/>
            <a:ext cx="77030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Grammatica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Heb je moeite met uitgangen van naamvallen? Een manier is om eerst de kladversie van de brief te schrijven met </a:t>
            </a:r>
            <a:r>
              <a:rPr lang="nl-NL" sz="2000" b="1" dirty="0" smtClean="0"/>
              <a:t>__</a:t>
            </a:r>
            <a:r>
              <a:rPr lang="nl-NL" sz="2000" dirty="0" smtClean="0">
                <a:solidFill>
                  <a:srgbClr val="FF0000"/>
                </a:solidFill>
              </a:rPr>
              <a:t> bij elke uitgang. Nadien kun je geconcentreerder de juiste uitgang invullen.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Controleer bij werkwoordsvormen of je bent uitgegaan van het juiste persoonlijk voornaamwoord.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989" y="40513"/>
            <a:ext cx="648072" cy="6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6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96503"/>
            <a:ext cx="7992888" cy="576064"/>
          </a:xfrm>
        </p:spPr>
        <p:txBody>
          <a:bodyPr>
            <a:noAutofit/>
          </a:bodyPr>
          <a:lstStyle/>
          <a:p>
            <a:pPr algn="l"/>
            <a:r>
              <a:rPr lang="nl-NL" sz="3000" dirty="0" smtClean="0"/>
              <a:t>Informele brief					         (III)</a:t>
            </a:r>
            <a:endParaRPr lang="nl-NL" sz="3000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381328"/>
            <a:ext cx="2395305" cy="376007"/>
          </a:xfr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678" y="6226617"/>
            <a:ext cx="6469476" cy="217434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-12678" y="6444051"/>
            <a:ext cx="6456798" cy="225310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0" y="6669361"/>
            <a:ext cx="6444120" cy="19932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989" y="40513"/>
            <a:ext cx="648072" cy="644022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539552" y="1167430"/>
            <a:ext cx="77030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Formuleringen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smtClean="0">
                <a:solidFill>
                  <a:srgbClr val="FF0000"/>
                </a:solidFill>
              </a:rPr>
              <a:t>Leer vaste uitdrukkingen uit je hoofd zoals de aanhef:</a:t>
            </a:r>
          </a:p>
          <a:p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     </a:t>
            </a:r>
            <a:r>
              <a:rPr lang="nl-NL" sz="2000" b="1" dirty="0" err="1" smtClean="0"/>
              <a:t>Liebe</a:t>
            </a:r>
            <a:r>
              <a:rPr lang="nl-NL" sz="2000" b="1" dirty="0" smtClean="0"/>
              <a:t> Yara,           </a:t>
            </a:r>
            <a:r>
              <a:rPr lang="nl-NL" sz="2000" b="1" dirty="0" err="1" smtClean="0"/>
              <a:t>Lieber</a:t>
            </a:r>
            <a:r>
              <a:rPr lang="nl-NL" sz="2000" b="1" dirty="0" smtClean="0"/>
              <a:t> Jan, </a:t>
            </a:r>
          </a:p>
          <a:p>
            <a:endParaRPr lang="nl-NL" sz="2000" dirty="0">
              <a:solidFill>
                <a:srgbClr val="FF0000"/>
              </a:solidFill>
            </a:endParaRPr>
          </a:p>
          <a:p>
            <a:r>
              <a:rPr lang="nl-NL" sz="2000" dirty="0" smtClean="0">
                <a:solidFill>
                  <a:srgbClr val="FF0000"/>
                </a:solidFill>
              </a:rPr>
              <a:t>      en slotgroet: </a:t>
            </a:r>
          </a:p>
          <a:p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smtClean="0">
                <a:solidFill>
                  <a:srgbClr val="FF0000"/>
                </a:solidFill>
              </a:rPr>
              <a:t>     </a:t>
            </a:r>
            <a:r>
              <a:rPr lang="nl-NL" sz="2000" b="1" dirty="0" smtClean="0"/>
              <a:t>Bis </a:t>
            </a:r>
            <a:r>
              <a:rPr lang="nl-NL" sz="2000" b="1" dirty="0" err="1" smtClean="0"/>
              <a:t>bald</a:t>
            </a:r>
            <a:r>
              <a:rPr lang="nl-NL" sz="2000" b="1" dirty="0" smtClean="0"/>
              <a:t>                 </a:t>
            </a:r>
            <a:r>
              <a:rPr lang="nl-NL" sz="2000" b="1" dirty="0" err="1" smtClean="0"/>
              <a:t>Tschüs</a:t>
            </a:r>
            <a:r>
              <a:rPr lang="nl-NL" sz="2000" b="1" dirty="0" smtClean="0"/>
              <a:t>                  Alles </a:t>
            </a:r>
            <a:r>
              <a:rPr lang="nl-NL" sz="2000" b="1" dirty="0" err="1" smtClean="0"/>
              <a:t>Gute</a:t>
            </a:r>
            <a:r>
              <a:rPr lang="nl-NL" sz="2000" b="1" dirty="0" smtClean="0"/>
              <a:t>!</a:t>
            </a:r>
          </a:p>
          <a:p>
            <a:endParaRPr lang="nl-NL" sz="2000" b="1" dirty="0"/>
          </a:p>
          <a:p>
            <a:r>
              <a:rPr lang="nl-NL" sz="2000" b="1" dirty="0" smtClean="0"/>
              <a:t>      </a:t>
            </a:r>
            <a:r>
              <a:rPr lang="nl-NL" sz="2000" dirty="0" smtClean="0">
                <a:solidFill>
                  <a:srgbClr val="FF0000"/>
                </a:solidFill>
              </a:rPr>
              <a:t>en naam:</a:t>
            </a:r>
          </a:p>
          <a:p>
            <a:r>
              <a:rPr lang="nl-NL" sz="2000" b="1" dirty="0"/>
              <a:t> </a:t>
            </a:r>
            <a:r>
              <a:rPr lang="nl-NL" sz="2000" b="1" dirty="0" smtClean="0"/>
              <a:t>     </a:t>
            </a:r>
            <a:r>
              <a:rPr lang="nl-NL" sz="2000" b="1" dirty="0" err="1" smtClean="0"/>
              <a:t>Deine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Verena</a:t>
            </a:r>
            <a:r>
              <a:rPr lang="nl-NL" sz="2000" b="1" dirty="0" smtClean="0"/>
              <a:t>        Dein Thomas</a:t>
            </a:r>
          </a:p>
          <a:p>
            <a:endParaRPr lang="nl-NL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1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440</Words>
  <Application>Microsoft Office PowerPoint</Application>
  <PresentationFormat>Diavoorstelling (4:3)</PresentationFormat>
  <Paragraphs>74</Paragraphs>
  <Slides>9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PowerPoint-presentatie</vt:lpstr>
      <vt:lpstr>Briefschreiben, wie tue ich das?                      (I)</vt:lpstr>
      <vt:lpstr>Briefschreiben, wie tue ich das?                         (II)</vt:lpstr>
      <vt:lpstr>Briefschreiben, wie tue ich das?                         (III)</vt:lpstr>
      <vt:lpstr>Briefschreiben, wie tue ich das?                         (IV)</vt:lpstr>
      <vt:lpstr>Briefschreiben, wie tue ich das?                         (V)</vt:lpstr>
      <vt:lpstr>Informele brief      (I)</vt:lpstr>
      <vt:lpstr>Informele brief      (II)</vt:lpstr>
      <vt:lpstr>Informele brief              (III)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JosGulpen</dc:creator>
  <cp:lastModifiedBy>Jos Gulpen</cp:lastModifiedBy>
  <cp:revision>45</cp:revision>
  <dcterms:created xsi:type="dcterms:W3CDTF">2015-09-02T07:21:39Z</dcterms:created>
  <dcterms:modified xsi:type="dcterms:W3CDTF">2016-06-22T07:29:20Z</dcterms:modified>
</cp:coreProperties>
</file>